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7"/>
  </p:handoutMasterIdLst>
  <p:sldIdLst>
    <p:sldId id="257" r:id="rId3"/>
    <p:sldId id="256" r:id="rId4"/>
    <p:sldId id="259" r:id="rId5"/>
    <p:sldId id="260" r:id="rId7"/>
    <p:sldId id="258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9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你的算法可能对同一个对象做出多次</a:t>
            </a:r>
            <a:endParaRPr lang="zh-CN" altLang="en-US"/>
          </a:p>
          <a:p>
            <a:r>
              <a:rPr lang="zh-CN" altLang="en-US"/>
              <a:t>检测，所以算法不是对某个对象检测出一次，而是检测出多次。非极大值抑制这个方法可以</a:t>
            </a:r>
            <a:endParaRPr lang="zh-CN" altLang="en-US"/>
          </a:p>
          <a:p>
            <a:r>
              <a:rPr lang="zh-CN" altLang="en-US"/>
              <a:t>确保你的算法对每个对象只检测一次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0" lvl="1"/>
            <a:r>
              <a:rPr lang="en-US" altLang="zh-CN">
                <a:sym typeface="+mn-ea"/>
              </a:rPr>
              <a:t>https://www.youtube.com/watch?v=2T1730muwVM&amp;feature=youtu.be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microsoft.com/office/2007/relationships/media" Target="/home/scrutiny/Downloads/YOLOv3.mp4" TargetMode="External"/><Relationship Id="rId1" Type="http://schemas.openxmlformats.org/officeDocument/2006/relationships/video" Target="/home/scrutiny/Downloads/YOLOv3.mp4" TargetMode="Externa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zh-CN"/>
              <a:t>O</a:t>
            </a:r>
            <a:r>
              <a:rPr lang="zh-CN" altLang="en-US"/>
              <a:t>bject detection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3910330" cy="4351655"/>
          </a:xfrm>
        </p:spPr>
        <p:txBody>
          <a:bodyPr/>
          <a:p>
            <a:r>
              <a:rPr lang="" altLang="zh-CN"/>
              <a:t>Sliding window</a:t>
            </a:r>
            <a:endParaRPr lang="" altLang="zh-CN"/>
          </a:p>
          <a:p>
            <a:endParaRPr lang="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2748915"/>
            <a:ext cx="2619375" cy="25050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2945" y="2857500"/>
            <a:ext cx="1000760" cy="650875"/>
          </a:xfrm>
          <a:prstGeom prst="rect">
            <a:avLst/>
          </a:prstGeom>
          <a:noFill/>
          <a:ln w="101600" cmpd="sng">
            <a:solidFill>
              <a:srgbClr val="CC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069330" y="1825625"/>
            <a:ext cx="5873115" cy="2389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" altLang="en-US"/>
              <a:t>R-CNN(two-stage)</a:t>
            </a:r>
            <a:endParaRPr lang="" altLang="en-US"/>
          </a:p>
          <a:p>
            <a:pPr lvl="1"/>
            <a:r>
              <a:rPr lang="" altLang="en-US"/>
              <a:t>Detect target position (generate bounding boxes)</a:t>
            </a:r>
            <a:endParaRPr lang="" altLang="en-US"/>
          </a:p>
          <a:p>
            <a:pPr lvl="1"/>
            <a:r>
              <a:rPr lang="" altLang="en-US"/>
              <a:t>Classify the target object</a:t>
            </a:r>
            <a:endParaRPr lang="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zh-CN"/>
              <a:t>Faster(Darknet-19)</a:t>
            </a:r>
            <a:endParaRPr lang="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65010" y="33655"/>
            <a:ext cx="4618355" cy="60286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0850" y="1452880"/>
            <a:ext cx="635952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19 convolutional layers and 5 maxpooling layers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" altLang="zh-CN" sz="2400"/>
              <a:t>Use standard data augmentation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zh-CN"/>
              <a:t>Strong</a:t>
            </a:r>
            <a:endParaRPr lang="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449070"/>
            <a:ext cx="4985385" cy="4351655"/>
          </a:xfrm>
        </p:spPr>
        <p:txBody>
          <a:bodyPr/>
          <a:p>
            <a:r>
              <a:rPr lang="" altLang="zh-CN" sz="2400"/>
              <a:t>In coco dataset, there are 80 classes(Dog)</a:t>
            </a:r>
            <a:endParaRPr lang="" altLang="zh-CN" sz="2400"/>
          </a:p>
          <a:p>
            <a:r>
              <a:rPr lang="" altLang="zh-CN" sz="2400"/>
              <a:t>In ImageNet dataset, there are 9000 classes(Many different types of Dogs)</a:t>
            </a:r>
            <a:endParaRPr lang="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8180" y="109855"/>
            <a:ext cx="6448425" cy="6638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769360"/>
            <a:ext cx="564769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YOLOv3: An Incremental Improvement</a:t>
            </a:r>
            <a:endParaRPr lang="zh-CN" altLang="en-US"/>
          </a:p>
        </p:txBody>
      </p:sp>
      <p:pic>
        <p:nvPicPr>
          <p:cNvPr id="6" name="YOLOv3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0265" y="1370330"/>
            <a:ext cx="6334125" cy="4432300"/>
          </a:xfrm>
          <a:prstGeom prst="rect">
            <a:avLst/>
          </a:prstGeom>
        </p:spPr>
      </p:pic>
      <p:pic>
        <p:nvPicPr>
          <p:cNvPr id="7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745" y="70485"/>
            <a:ext cx="3886200" cy="5638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52790" y="586549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Inspired frim ResNet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Object Tracking for Event Cameras with Offline-Online Learning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595620" y="93345"/>
            <a:ext cx="6809740" cy="43516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zh-CN"/>
              <a:t>Discuss</a:t>
            </a:r>
            <a:endParaRPr lang="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4742180" cy="4699000"/>
          </a:xfrm>
        </p:spPr>
        <p:txBody>
          <a:bodyPr/>
          <a:p>
            <a:r>
              <a:rPr lang="" altLang="zh-CN"/>
              <a:t>基于DVS的目标检测</a:t>
            </a:r>
            <a:endParaRPr lang="" altLang="zh-CN"/>
          </a:p>
          <a:p>
            <a:pPr lvl="1"/>
            <a:r>
              <a:rPr lang="" altLang="zh-CN"/>
              <a:t>YOLO+DVS (Object Tracking on Event Cameras with Offline-Online Learning)</a:t>
            </a:r>
            <a:endParaRPr lang="" altLang="zh-CN"/>
          </a:p>
          <a:p>
            <a:pPr lvl="1"/>
            <a:r>
              <a:rPr lang="" altLang="zh-CN"/>
              <a:t>DVS+SVM</a:t>
            </a:r>
            <a:endParaRPr lang="" altLang="zh-CN"/>
          </a:p>
          <a:p>
            <a:pPr lvl="0"/>
            <a:r>
              <a:rPr lang="" altLang="zh-CN"/>
              <a:t>检测手势动作(人离相机较远时,手是否依然还清晰)</a:t>
            </a:r>
            <a:endParaRPr lang="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2491" t="10870" r="6141" b="3398"/>
          <a:stretch>
            <a:fillRect/>
          </a:stretch>
        </p:blipFill>
        <p:spPr>
          <a:xfrm>
            <a:off x="5389245" y="4110355"/>
            <a:ext cx="6865620" cy="2729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100000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zh-CN"/>
              <a:t>YOLO V1</a:t>
            </a:r>
            <a:endParaRPr lang="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You Only Look Once: Unified, Real-Time Object Detection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2459990"/>
            <a:ext cx="6343650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YOLO V1</a:t>
            </a:r>
            <a:endParaRPr lang="en-US" altLang="zh-CN"/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385" y="1188085"/>
            <a:ext cx="7391400" cy="3314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88075" y="2476500"/>
            <a:ext cx="524510" cy="631190"/>
          </a:xfrm>
          <a:prstGeom prst="rect">
            <a:avLst/>
          </a:prstGeom>
          <a:noFill/>
          <a:ln w="4127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" name="内容占位符 4"/>
          <p:cNvSpPr>
            <a:spLocks noGrp="1"/>
          </p:cNvSpPr>
          <p:nvPr/>
        </p:nvSpPr>
        <p:spPr>
          <a:xfrm>
            <a:off x="7550785" y="758190"/>
            <a:ext cx="4232275" cy="59931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" altLang="zh-CN"/>
              <a:t>I</a:t>
            </a:r>
            <a:r>
              <a:rPr lang="zh-CN" altLang="en-US"/>
              <a:t>nspired by the GoogLeNet</a:t>
            </a:r>
            <a:endParaRPr lang="zh-CN" altLang="en-US"/>
          </a:p>
          <a:p>
            <a:r>
              <a:rPr lang="" altLang="zh-CN"/>
              <a:t>7 × 7</a:t>
            </a:r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r>
              <a:rPr lang="" altLang="zh-CN"/>
              <a:t>30 = (4 + 1) * 2 + 20</a:t>
            </a:r>
            <a:endParaRPr lang="" altLang="zh-CN"/>
          </a:p>
          <a:p>
            <a:r>
              <a:rPr lang="" altLang="zh-CN"/>
              <a:t>4 + 1	(x,y,h,w) pc</a:t>
            </a:r>
            <a:endParaRPr lang="" altLang="zh-CN"/>
          </a:p>
          <a:p>
            <a:r>
              <a:rPr lang="" altLang="zh-CN"/>
              <a:t>2 bounding boxes</a:t>
            </a:r>
            <a:endParaRPr lang="" altLang="zh-CN"/>
          </a:p>
          <a:p>
            <a:r>
              <a:rPr lang="" altLang="zh-CN"/>
              <a:t>20 classes</a:t>
            </a:r>
            <a:endParaRPr lang="" altLang="zh-CN"/>
          </a:p>
          <a:p>
            <a:endParaRPr lang="" altLang="zh-CN"/>
          </a:p>
          <a:p>
            <a:endParaRPr lang="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631950"/>
            <a:ext cx="2609215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zh-CN"/>
              <a:t>YOLO V1</a:t>
            </a:r>
            <a:endParaRPr lang="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580" y="1841500"/>
            <a:ext cx="6153150" cy="4143375"/>
          </a:xfrm>
          <a:prstGeom prst="rect">
            <a:avLst/>
          </a:prstGeom>
        </p:spPr>
      </p:pic>
      <p:sp>
        <p:nvSpPr>
          <p:cNvPr id="8" name="内容占位符 4"/>
          <p:cNvSpPr>
            <a:spLocks noGrp="1"/>
          </p:cNvSpPr>
          <p:nvPr/>
        </p:nvSpPr>
        <p:spPr>
          <a:xfrm>
            <a:off x="6540500" y="432435"/>
            <a:ext cx="4232275" cy="59931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"/>
              <a:t>IOU (Intersection over union)</a:t>
            </a:r>
            <a:endParaRPr lang=""/>
          </a:p>
          <a:p>
            <a:pPr lvl="1"/>
            <a:r>
              <a:rPr lang="" altLang="zh-CN"/>
              <a:t>IOU&gt;0.5</a:t>
            </a:r>
            <a:endParaRPr lang="" altLang="zh-CN"/>
          </a:p>
          <a:p>
            <a:pPr lvl="1"/>
            <a:r>
              <a:rPr lang="" altLang="zh-CN"/>
              <a:t>Used in training</a:t>
            </a:r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endParaRPr lang="" altLang="zh-CN"/>
          </a:p>
          <a:p>
            <a:r>
              <a:rPr lang="zh-CN" altLang="en-US"/>
              <a:t>Non-max suppression</a:t>
            </a:r>
            <a:endParaRPr lang="zh-CN" altLang="en-US"/>
          </a:p>
          <a:p>
            <a:pPr lvl="1"/>
            <a:r>
              <a:rPr lang="" altLang="zh-CN"/>
              <a:t>Each box output{pc,x,y,h,w}</a:t>
            </a:r>
            <a:endParaRPr lang="" altLang="zh-CN"/>
          </a:p>
          <a:p>
            <a:pPr lvl="1"/>
            <a:r>
              <a:rPr lang="" altLang="zh-CN"/>
              <a:t>Discard boxes with pc&lt;0.6</a:t>
            </a:r>
            <a:endParaRPr lang="" altLang="zh-CN"/>
          </a:p>
          <a:p>
            <a:pPr lvl="2"/>
            <a:r>
              <a:rPr lang="" altLang="zh-CN" sz="1600"/>
              <a:t>While:</a:t>
            </a:r>
            <a:endParaRPr lang="" altLang="zh-CN" sz="1600"/>
          </a:p>
          <a:p>
            <a:pPr lvl="3"/>
            <a:r>
              <a:rPr lang="" altLang="zh-CN"/>
              <a:t>Find the largest pc output</a:t>
            </a:r>
            <a:endParaRPr lang="" altLang="zh-CN"/>
          </a:p>
          <a:p>
            <a:pPr lvl="3"/>
            <a:r>
              <a:rPr lang="" altLang="zh-CN"/>
              <a:t>Discard IOU&lt;0.5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0" y="1584325"/>
            <a:ext cx="3552825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YOLO V1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zh-CN">
                <a:solidFill>
                  <a:srgbClr val="FF0000"/>
                </a:solidFill>
              </a:rPr>
              <a:t>Fast</a:t>
            </a:r>
            <a:r>
              <a:rPr lang="" altLang="zh-CN"/>
              <a:t>: 45 frames per second. A smaller version, fast YOLO, 155 </a:t>
            </a:r>
            <a:r>
              <a:rPr lang="en-US" altLang="zh-CN">
                <a:sym typeface="+mn-ea"/>
              </a:rPr>
              <a:t>frames per second</a:t>
            </a:r>
            <a:r>
              <a:rPr lang="" altLang="en-US">
                <a:sym typeface="+mn-ea"/>
              </a:rPr>
              <a:t>.</a:t>
            </a:r>
            <a:endParaRPr lang="" altLang="zh-CN"/>
          </a:p>
          <a:p>
            <a:r>
              <a:rPr lang="" altLang="zh-CN"/>
              <a:t>While it can quickly identify objects in images it struggles to precisely localize </a:t>
            </a:r>
            <a:r>
              <a:rPr lang="" altLang="zh-CN">
                <a:solidFill>
                  <a:srgbClr val="FF0000"/>
                </a:solidFill>
              </a:rPr>
              <a:t>some objects</a:t>
            </a:r>
            <a:r>
              <a:rPr lang="" altLang="zh-CN"/>
              <a:t>, especially small ones. </a:t>
            </a:r>
            <a:endParaRPr lang="" altLang="zh-CN"/>
          </a:p>
          <a:p>
            <a:r>
              <a:rPr lang="" altLang="zh-CN"/>
              <a:t>YOLO reasons globally about the image when making predictions. R-CNN mistakes </a:t>
            </a:r>
            <a:r>
              <a:rPr lang="" altLang="zh-CN">
                <a:solidFill>
                  <a:srgbClr val="FF0000"/>
                </a:solidFill>
              </a:rPr>
              <a:t>background patches in an image</a:t>
            </a:r>
            <a:r>
              <a:rPr lang="" altLang="zh-CN"/>
              <a:t> for objects because it can’t see the larger context.</a:t>
            </a:r>
            <a:endParaRPr lang="" altLang="zh-CN"/>
          </a:p>
          <a:p>
            <a:r>
              <a:rPr lang="" altLang="zh-CN"/>
              <a:t>Accuracy is not as good as R-CNN</a:t>
            </a:r>
            <a:endParaRPr lang="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zh-CN"/>
              <a:t>YOLO V2 (</a:t>
            </a:r>
            <a:r>
              <a:rPr lang="zh-CN" altLang="en-US">
                <a:sym typeface="+mn-ea"/>
              </a:rPr>
              <a:t>YOLO9000: Better, Faster, Stronger</a:t>
            </a:r>
            <a:r>
              <a:rPr lang="" altLang="zh-CN">
                <a:sym typeface="+mn-ea"/>
              </a:rPr>
              <a:t>)</a:t>
            </a:r>
            <a:endParaRPr lang="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zh-CN"/>
              <a:t>9000</a:t>
            </a:r>
            <a:endParaRPr lang="" altLang="zh-CN"/>
          </a:p>
          <a:p>
            <a:pPr lvl="1"/>
            <a:r>
              <a:rPr lang="zh-CN" altLang="en-US"/>
              <a:t>coco + ImageNet </a:t>
            </a:r>
            <a:r>
              <a:rPr lang="" altLang="zh-CN"/>
              <a:t>(training on 2 datasets)</a:t>
            </a:r>
            <a:endParaRPr lang="zh-CN" altLang="en-US"/>
          </a:p>
          <a:p>
            <a:pPr lvl="1"/>
            <a:r>
              <a:rPr lang="" altLang="zh-CN"/>
              <a:t>P</a:t>
            </a:r>
            <a:r>
              <a:rPr lang="zh-CN" altLang="en-US"/>
              <a:t>redicts detections for more than 9000 different object categories</a:t>
            </a:r>
            <a:endParaRPr lang="zh-CN" altLang="en-US"/>
          </a:p>
          <a:p>
            <a:pPr lvl="0"/>
            <a:r>
              <a:rPr lang="zh-CN" altLang="en-US"/>
              <a:t>Better, Faster, Stronger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Better</a:t>
            </a:r>
            <a:r>
              <a:rPr lang="" altLang="zh-CN">
                <a:sym typeface="+mn-ea"/>
              </a:rPr>
              <a:t>: </a:t>
            </a:r>
            <a:r>
              <a:rPr lang="" altLang="zh-CN"/>
              <a:t>A varitey of ideas to improve the performance</a:t>
            </a:r>
            <a:endParaRPr lang="" altLang="zh-CN"/>
          </a:p>
          <a:p>
            <a:pPr lvl="1"/>
            <a:r>
              <a:rPr lang="zh-CN" altLang="en-US">
                <a:sym typeface="+mn-ea"/>
              </a:rPr>
              <a:t>Faster</a:t>
            </a:r>
            <a:r>
              <a:rPr lang="" altLang="zh-CN">
                <a:sym typeface="+mn-ea"/>
              </a:rPr>
              <a:t>: </a:t>
            </a:r>
            <a:r>
              <a:rPr lang="" altLang="zh-CN"/>
              <a:t>New network----Darknet-19</a:t>
            </a:r>
            <a:endParaRPr lang="" altLang="zh-CN"/>
          </a:p>
          <a:p>
            <a:pPr lvl="1"/>
            <a:r>
              <a:rPr lang="" altLang="zh-CN"/>
              <a:t>Stronger: Hierarchical classification. </a:t>
            </a:r>
            <a:endParaRPr lang="" altLang="zh-CN"/>
          </a:p>
          <a:p>
            <a:pPr lvl="1"/>
            <a:endParaRPr lang="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8110" y="-90170"/>
            <a:ext cx="3028950" cy="69329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zh-CN"/>
              <a:t>Acher boxes(learning from R-CNN)</a:t>
            </a:r>
            <a:endParaRPr lang="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405255"/>
            <a:ext cx="3382010" cy="35159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30140" y="1232535"/>
            <a:ext cx="620331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zh-CN" sz="2800"/>
              <a:t>Previously:</a:t>
            </a:r>
            <a:endParaRPr lang="" altLang="zh-CN" sz="2800"/>
          </a:p>
          <a:p>
            <a:r>
              <a:rPr lang="" altLang="zh-CN" sz="2800"/>
              <a:t>Each object in training image is assigned to grid cell that contains that object’s midpoint</a:t>
            </a:r>
            <a:endParaRPr lang="" altLang="zh-CN" sz="2800"/>
          </a:p>
          <a:p>
            <a:endParaRPr lang="" altLang="zh-CN" sz="2800"/>
          </a:p>
          <a:p>
            <a:r>
              <a:rPr lang="" altLang="zh-CN" sz="2800"/>
              <a:t>With two anchor boxes:</a:t>
            </a:r>
            <a:endParaRPr lang="" altLang="zh-CN" sz="2800"/>
          </a:p>
          <a:p>
            <a:r>
              <a:rPr lang="" altLang="zh-CN" sz="2800"/>
              <a:t>Each object in training image is assigned to grid cell that contains object’s midpoint and anchor box for the grid cell with highest IOU.</a:t>
            </a:r>
            <a:endParaRPr lang="" altLang="zh-CN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zh-CN"/>
              <a:t>Better</a:t>
            </a:r>
            <a:endParaRPr lang="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010" y="1243330"/>
            <a:ext cx="7239635" cy="3108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39990" y="1515745"/>
            <a:ext cx="47212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zh-CN" sz="2800"/>
              <a:t>1. Use BN, remove dropout</a:t>
            </a:r>
            <a:endParaRPr lang="" altLang="zh-CN" sz="2800"/>
          </a:p>
          <a:p>
            <a:r>
              <a:rPr lang="" altLang="zh-CN" sz="2800"/>
              <a:t>2. 224*224-----&gt;448*448</a:t>
            </a:r>
            <a:endParaRPr lang="" altLang="zh-CN" sz="2800"/>
          </a:p>
          <a:p>
            <a:r>
              <a:rPr lang="" altLang="zh-CN" sz="2800"/>
              <a:t>3. Remove FC using 1*1 convolution</a:t>
            </a:r>
            <a:endParaRPr lang="" altLang="zh-CN" sz="2800"/>
          </a:p>
          <a:p>
            <a:r>
              <a:rPr lang="" altLang="zh-CN" sz="2800"/>
              <a:t>4. The input images can be {32,352,...,608}</a:t>
            </a:r>
            <a:endParaRPr lang="" altLang="zh-CN" sz="2800"/>
          </a:p>
        </p:txBody>
      </p:sp>
      <p:sp>
        <p:nvSpPr>
          <p:cNvPr id="8" name="矩形 7"/>
          <p:cNvSpPr/>
          <p:nvPr/>
        </p:nvSpPr>
        <p:spPr>
          <a:xfrm>
            <a:off x="770255" y="3294380"/>
            <a:ext cx="1273175" cy="268605"/>
          </a:xfrm>
          <a:prstGeom prst="rect">
            <a:avLst/>
          </a:prstGeom>
          <a:noFill/>
          <a:ln w="6032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zh-CN"/>
              <a:t>Passthrough</a:t>
            </a:r>
            <a:endParaRPr lang="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5467350" cy="2714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87515" y="1704340"/>
            <a:ext cx="525145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ym typeface="+mn-ea"/>
              </a:rPr>
              <a:t>While it can quickly identify objects in images it struggles to precisely localize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some objects</a:t>
            </a:r>
            <a:r>
              <a:rPr lang="en-US" altLang="zh-CN" sz="2800">
                <a:sym typeface="+mn-ea"/>
              </a:rPr>
              <a:t>, especially small ones. </a:t>
            </a: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2110</Words>
  <Application>WPS 演示</Application>
  <PresentationFormat>宽屏</PresentationFormat>
  <Paragraphs>118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Arial Unicode MS</vt:lpstr>
      <vt:lpstr>Arial Black</vt:lpstr>
      <vt:lpstr>微软雅黑</vt:lpstr>
      <vt:lpstr>Times New Roman</vt:lpstr>
      <vt:lpstr>Abyssinica SIL</vt:lpstr>
      <vt:lpstr>Office 主题​​</vt:lpstr>
      <vt:lpstr>PowerPoint 演示文稿</vt:lpstr>
      <vt:lpstr>PowerPoint 演示文稿</vt:lpstr>
      <vt:lpstr>YOLO V1</vt:lpstr>
      <vt:lpstr>PowerPoint 演示文稿</vt:lpstr>
      <vt:lpstr>YOLO V1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scrutiny</dc:creator>
  <cp:lastModifiedBy>起点</cp:lastModifiedBy>
  <cp:revision>71</cp:revision>
  <dcterms:created xsi:type="dcterms:W3CDTF">2020-04-29T05:43:43Z</dcterms:created>
  <dcterms:modified xsi:type="dcterms:W3CDTF">2020-04-29T05:43:43Z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2052-11.1.0.9080</vt:lpwstr>
  </property>
</Properties>
</file>